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9" r:id="rId3"/>
    <p:sldId id="270" r:id="rId4"/>
    <p:sldId id="271" r:id="rId5"/>
    <p:sldId id="280" r:id="rId6"/>
    <p:sldId id="272" r:id="rId7"/>
    <p:sldId id="27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64298" autoAdjust="0"/>
  </p:normalViewPr>
  <p:slideViewPr>
    <p:cSldViewPr>
      <p:cViewPr>
        <p:scale>
          <a:sx n="82" d="100"/>
          <a:sy n="82" d="100"/>
        </p:scale>
        <p:origin x="-178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3240-74E7-40A6-8345-4217802961A4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EC6D9-BA91-4DC4-B38A-9831230E32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060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EC6D9-BA91-4DC4-B38A-9831230E32D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9350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257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001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3071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6781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6087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023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6628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8502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431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2872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7299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2489-88D4-468F-9997-6A4E4093DDB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ABE2-096F-400C-9DF4-51C31B0276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5663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/>
              <a:t>Elevage de reine </a:t>
            </a:r>
            <a:r>
              <a:rPr lang="fr-FR" sz="2800" b="1" u="sng" dirty="0" smtClean="0"/>
              <a:t>:</a:t>
            </a:r>
          </a:p>
          <a:p>
            <a:pPr algn="ctr"/>
            <a:endParaRPr lang="fr-FR" sz="2800" dirty="0"/>
          </a:p>
          <a:p>
            <a:r>
              <a:rPr lang="fr-FR" sz="2400" dirty="0"/>
              <a:t> </a:t>
            </a:r>
          </a:p>
          <a:p>
            <a:r>
              <a:rPr lang="fr-FR" sz="2800" b="1" u="sng" dirty="0"/>
              <a:t>Mai</a:t>
            </a:r>
            <a:r>
              <a:rPr lang="fr-FR" sz="2400" dirty="0"/>
              <a:t> c’est aussi le moment de  </a:t>
            </a:r>
            <a:r>
              <a:rPr lang="fr-FR" sz="2400" b="1" dirty="0"/>
              <a:t>multiplier</a:t>
            </a:r>
            <a:r>
              <a:rPr lang="fr-FR" sz="2400" dirty="0"/>
              <a:t> son cheptel </a:t>
            </a:r>
            <a:r>
              <a:rPr lang="fr-FR" sz="2400" dirty="0" smtClean="0"/>
              <a:t>en </a:t>
            </a:r>
            <a:r>
              <a:rPr lang="fr-FR" sz="2400" dirty="0"/>
              <a:t>élevant de nouvelles reines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            - Les </a:t>
            </a:r>
            <a:r>
              <a:rPr lang="fr-FR" sz="2400" dirty="0"/>
              <a:t>méthodes </a:t>
            </a:r>
            <a:r>
              <a:rPr lang="fr-FR" sz="2400" dirty="0" smtClean="0"/>
              <a:t>d’élevage sont également multiples</a:t>
            </a:r>
            <a:r>
              <a:rPr lang="fr-FR" sz="2400" dirty="0"/>
              <a:t>. 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b="1" u="sng" dirty="0" smtClean="0"/>
              <a:t>Méthode </a:t>
            </a:r>
            <a:r>
              <a:rPr lang="fr-FR" sz="2400" b="1" u="sng" dirty="0"/>
              <a:t>de </a:t>
            </a:r>
            <a:r>
              <a:rPr lang="fr-FR" sz="2400" b="1" u="sng" dirty="0" smtClean="0"/>
              <a:t>MILLER</a:t>
            </a:r>
          </a:p>
          <a:p>
            <a:endParaRPr lang="fr-FR" sz="2400" dirty="0"/>
          </a:p>
          <a:p>
            <a:r>
              <a:rPr lang="fr-FR" sz="2400" b="1" dirty="0" smtClean="0"/>
              <a:t>	</a:t>
            </a:r>
            <a:r>
              <a:rPr lang="fr-FR" sz="2400" b="1" u="sng" dirty="0" smtClean="0"/>
              <a:t>Il </a:t>
            </a:r>
            <a:r>
              <a:rPr lang="fr-FR" sz="2400" b="1" u="sng" dirty="0"/>
              <a:t>faut :</a:t>
            </a:r>
            <a:r>
              <a:rPr lang="fr-FR" sz="2400" dirty="0"/>
              <a:t> 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/>
              <a:t>            </a:t>
            </a:r>
            <a:r>
              <a:rPr lang="fr-FR" sz="2400" dirty="0" smtClean="0"/>
              <a:t>- Fabriquer </a:t>
            </a:r>
            <a:r>
              <a:rPr lang="fr-FR" sz="2400" dirty="0"/>
              <a:t>un cadre d’élevage.</a:t>
            </a:r>
          </a:p>
          <a:p>
            <a:r>
              <a:rPr lang="fr-FR" sz="2400" dirty="0"/>
              <a:t>            </a:t>
            </a:r>
            <a:r>
              <a:rPr lang="fr-FR" sz="2400" dirty="0" smtClean="0"/>
              <a:t>- Avoir </a:t>
            </a:r>
            <a:r>
              <a:rPr lang="fr-FR" sz="2400" dirty="0"/>
              <a:t>une colonie souche avec une bonne reine 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          - Une </a:t>
            </a:r>
            <a:r>
              <a:rPr lang="fr-FR" sz="2400" dirty="0"/>
              <a:t>colonie éleveuse moyenne ou forte</a:t>
            </a:r>
          </a:p>
          <a:p>
            <a:r>
              <a:rPr lang="fr-FR" sz="2400" dirty="0"/>
              <a:t>            </a:t>
            </a:r>
            <a:r>
              <a:rPr lang="fr-FR" sz="2400" dirty="0" smtClean="0"/>
              <a:t>- Des </a:t>
            </a:r>
            <a:r>
              <a:rPr lang="fr-FR" sz="2400" dirty="0"/>
              <a:t>ruches à rémérer ou des nucleus de fécondation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4102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32656"/>
            <a:ext cx="723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/>
              <a:t>Préparation du cadre d’élevage :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980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	- On </a:t>
            </a:r>
            <a:r>
              <a:rPr lang="fr-FR" sz="2400" dirty="0"/>
              <a:t>part d’un cadre normal </a:t>
            </a:r>
          </a:p>
          <a:p>
            <a:r>
              <a:rPr lang="fr-FR" sz="2400" dirty="0"/>
              <a:t>             </a:t>
            </a:r>
            <a:r>
              <a:rPr lang="fr-FR" sz="2400" dirty="0" smtClean="0"/>
              <a:t>	- On </a:t>
            </a:r>
            <a:r>
              <a:rPr lang="fr-FR" sz="2400" dirty="0"/>
              <a:t>fixe à l’horizontal 2 barres pivotantes.</a:t>
            </a:r>
          </a:p>
          <a:p>
            <a:r>
              <a:rPr lang="fr-FR" sz="2400" dirty="0"/>
              <a:t>             </a:t>
            </a:r>
            <a:r>
              <a:rPr lang="fr-FR" sz="2400" dirty="0" smtClean="0"/>
              <a:t>	- On </a:t>
            </a:r>
            <a:r>
              <a:rPr lang="fr-FR" sz="2400" dirty="0"/>
              <a:t>découpe des  trapèzes en bois que l’on fixe à ces barres. </a:t>
            </a:r>
          </a:p>
          <a:p>
            <a:r>
              <a:rPr lang="fr-FR" sz="2400" dirty="0"/>
              <a:t>            </a:t>
            </a:r>
            <a:r>
              <a:rPr lang="fr-FR" sz="2400" dirty="0" smtClean="0"/>
              <a:t>	- </a:t>
            </a:r>
            <a:r>
              <a:rPr lang="fr-FR" sz="2400" dirty="0"/>
              <a:t>On enduit le tout de cire pour une meilleure acceptation.</a:t>
            </a:r>
          </a:p>
        </p:txBody>
      </p:sp>
      <p:pic>
        <p:nvPicPr>
          <p:cNvPr id="5" name="Image 4" descr="F:\DOCUMENTS A LIRE A CLASSER OU DE\Photo-02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6768752" cy="3875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1043608" y="1594158"/>
            <a:ext cx="1080120" cy="2152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228184" y="1594158"/>
            <a:ext cx="452264" cy="3779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508104" y="1988840"/>
            <a:ext cx="2952328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5868144" y="1988840"/>
            <a:ext cx="2592288" cy="3816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00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89289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/>
              <a:t>Constitution de la ruche éleveuse. (jour J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	- On </a:t>
            </a:r>
            <a:r>
              <a:rPr lang="fr-FR" sz="2400" dirty="0"/>
              <a:t>choisit une colonie moyenne pas assez rentable pour bien </a:t>
            </a:r>
            <a:r>
              <a:rPr lang="fr-FR" sz="2400" dirty="0" smtClean="0"/>
              <a:t>    	récolter</a:t>
            </a:r>
            <a:r>
              <a:rPr lang="fr-FR" sz="2400" dirty="0"/>
              <a:t>. </a:t>
            </a:r>
            <a:endParaRPr lang="fr-FR" sz="2400" dirty="0" smtClean="0"/>
          </a:p>
          <a:p>
            <a:r>
              <a:rPr lang="fr-FR" sz="2400" dirty="0"/>
              <a:t>	</a:t>
            </a:r>
            <a:r>
              <a:rPr lang="fr-FR" sz="2400" dirty="0" smtClean="0"/>
              <a:t>- On </a:t>
            </a:r>
            <a:r>
              <a:rPr lang="fr-FR" sz="2400" dirty="0"/>
              <a:t>en retire la </a:t>
            </a:r>
            <a:r>
              <a:rPr lang="fr-FR" sz="2400" dirty="0" smtClean="0"/>
              <a:t>reine</a:t>
            </a:r>
            <a:r>
              <a:rPr lang="fr-FR" sz="2400" dirty="0"/>
              <a:t>. </a:t>
            </a:r>
          </a:p>
          <a:p>
            <a:r>
              <a:rPr lang="fr-FR" sz="2400" dirty="0"/>
              <a:t>              7 à 8 jours plus tard on revisite la ruche et on détruit toutes les </a:t>
            </a:r>
            <a:r>
              <a:rPr lang="fr-FR" sz="2400" dirty="0" smtClean="0"/>
              <a:t>	cellules </a:t>
            </a:r>
            <a:r>
              <a:rPr lang="fr-FR" sz="2400" dirty="0"/>
              <a:t>royales. </a:t>
            </a:r>
            <a:r>
              <a:rPr lang="fr-FR" sz="2400" dirty="0" smtClean="0"/>
              <a:t>On enlève 1 cadre sans couvain.</a:t>
            </a:r>
            <a:endParaRPr lang="fr-FR" sz="2400" dirty="0"/>
          </a:p>
          <a:p>
            <a:r>
              <a:rPr lang="fr-FR" sz="2400" dirty="0"/>
              <a:t>              </a:t>
            </a:r>
            <a:r>
              <a:rPr lang="fr-FR" sz="2400" dirty="0" smtClean="0"/>
              <a:t>- La </a:t>
            </a:r>
            <a:r>
              <a:rPr lang="fr-FR" sz="2400" dirty="0"/>
              <a:t>ruche est prête à recevoir son cadre d’élevage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b="1" u="sng" dirty="0"/>
              <a:t>Le cadre d’élevage : (J plus 7)</a:t>
            </a:r>
            <a:r>
              <a:rPr lang="fr-FR" sz="2400" dirty="0"/>
              <a:t> 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              - Dans </a:t>
            </a:r>
            <a:r>
              <a:rPr lang="fr-FR" sz="2400" dirty="0"/>
              <a:t>la colonie souche on prend un cadre contenant des </a:t>
            </a:r>
            <a:r>
              <a:rPr lang="fr-FR" sz="2400" dirty="0" smtClean="0"/>
              <a:t>	œufs </a:t>
            </a:r>
            <a:r>
              <a:rPr lang="fr-FR" sz="2400" dirty="0"/>
              <a:t>uniquement. </a:t>
            </a:r>
          </a:p>
          <a:p>
            <a:r>
              <a:rPr lang="fr-FR" sz="2400" dirty="0"/>
              <a:t>              </a:t>
            </a:r>
            <a:r>
              <a:rPr lang="fr-FR" sz="2400" dirty="0" smtClean="0"/>
              <a:t>- On </a:t>
            </a:r>
            <a:r>
              <a:rPr lang="fr-FR" sz="2400" dirty="0"/>
              <a:t>y découpe avec un cutter ou un couteau des triangles </a:t>
            </a:r>
          </a:p>
          <a:p>
            <a:r>
              <a:rPr lang="fr-FR" sz="2400" dirty="0"/>
              <a:t>              </a:t>
            </a:r>
            <a:r>
              <a:rPr lang="fr-FR" sz="2400" dirty="0" smtClean="0"/>
              <a:t>- On </a:t>
            </a:r>
            <a:r>
              <a:rPr lang="fr-FR" sz="2400" dirty="0"/>
              <a:t>les </a:t>
            </a:r>
            <a:r>
              <a:rPr lang="fr-FR" sz="2400" dirty="0" smtClean="0"/>
              <a:t>insère pointe </a:t>
            </a:r>
            <a:r>
              <a:rPr lang="fr-FR" sz="2400" dirty="0"/>
              <a:t>vers le bas dans les espaces triangulaires </a:t>
            </a:r>
            <a:r>
              <a:rPr lang="fr-FR" sz="2400" dirty="0" smtClean="0"/>
              <a:t>	du </a:t>
            </a:r>
            <a:r>
              <a:rPr lang="fr-FR" sz="2400" dirty="0"/>
              <a:t>cadre.</a:t>
            </a:r>
          </a:p>
          <a:p>
            <a:r>
              <a:rPr lang="fr-FR" sz="2400" dirty="0"/>
              <a:t>              </a:t>
            </a:r>
            <a:r>
              <a:rPr lang="fr-FR" sz="2400" dirty="0" smtClean="0"/>
              <a:t>- On </a:t>
            </a:r>
            <a:r>
              <a:rPr lang="fr-FR" sz="2400" dirty="0"/>
              <a:t>introduit alors le cadre dans la ruche </a:t>
            </a:r>
            <a:r>
              <a:rPr lang="fr-FR" sz="2400" dirty="0" smtClean="0"/>
              <a:t>éleveuse entre 2 	cadre de couvain.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3085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	Au </a:t>
            </a:r>
            <a:r>
              <a:rPr lang="fr-FR" sz="2400" dirty="0"/>
              <a:t>bout de 10 à 11 jours, on peut rouvrir la ruche </a:t>
            </a:r>
          </a:p>
        </p:txBody>
      </p:sp>
      <p:pic>
        <p:nvPicPr>
          <p:cNvPr id="4" name="Image 3" descr="F:\95 1241\elevage de reine methode miller et autre\DSC_011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24736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383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95 1241\elevage de reine methode miller et autre\DSC_012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2" y="332656"/>
            <a:ext cx="8230120" cy="6525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42380" y="3861048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Préparation de  </a:t>
            </a:r>
            <a:r>
              <a:rPr lang="fr-FR" sz="2400" dirty="0">
                <a:solidFill>
                  <a:schemeClr val="bg1"/>
                </a:solidFill>
              </a:rPr>
              <a:t>3 </a:t>
            </a:r>
            <a:r>
              <a:rPr lang="fr-FR" sz="2400" dirty="0" err="1">
                <a:solidFill>
                  <a:schemeClr val="bg1"/>
                </a:solidFill>
              </a:rPr>
              <a:t>ruchettes</a:t>
            </a:r>
            <a:r>
              <a:rPr lang="fr-FR" sz="2400" dirty="0">
                <a:solidFill>
                  <a:schemeClr val="bg1"/>
                </a:solidFill>
              </a:rPr>
              <a:t>  </a:t>
            </a:r>
            <a:r>
              <a:rPr lang="fr-FR" sz="2400" dirty="0" smtClean="0">
                <a:solidFill>
                  <a:schemeClr val="bg1"/>
                </a:solidFill>
              </a:rPr>
              <a:t>avec  </a:t>
            </a:r>
            <a:r>
              <a:rPr lang="fr-FR" sz="2400" dirty="0">
                <a:solidFill>
                  <a:schemeClr val="bg1"/>
                </a:solidFill>
              </a:rPr>
              <a:t>1 partition et 2 cadres de miel.                                        </a:t>
            </a:r>
            <a:r>
              <a:rPr lang="fr-FR" sz="2400" dirty="0" smtClean="0">
                <a:solidFill>
                  <a:schemeClr val="bg1"/>
                </a:solidFill>
              </a:rPr>
              <a:t>                               On y ajoute </a:t>
            </a:r>
            <a:r>
              <a:rPr lang="fr-FR" sz="2400" dirty="0">
                <a:solidFill>
                  <a:schemeClr val="bg1"/>
                </a:solidFill>
              </a:rPr>
              <a:t>à chaque 3 cadres de la ruche éleveuse avec abeilles bien sûr et couvain </a:t>
            </a:r>
            <a:r>
              <a:rPr lang="fr-FR" sz="2400" dirty="0" smtClean="0">
                <a:solidFill>
                  <a:schemeClr val="bg1"/>
                </a:solidFill>
              </a:rPr>
              <a:t>restant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On les place en éventail à l’emplacement de la ruche éleveuse.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95 1241\elevage de reine methode miller et autre\DSC_011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88832" cy="45184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43608" y="5805264"/>
            <a:ext cx="566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Avec précaution on découpera </a:t>
            </a:r>
            <a:r>
              <a:rPr lang="fr-FR" sz="2400" dirty="0"/>
              <a:t>les </a:t>
            </a:r>
            <a:r>
              <a:rPr lang="fr-FR" sz="2400" dirty="0" smtClean="0"/>
              <a:t>triangles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10694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95 1241\photos\essaim 23 6 2012\IMG_245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0" y="116632"/>
            <a:ext cx="857524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1080" y="4005064"/>
            <a:ext cx="8007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On introduira un ou deux de ces triangles « royaux » entre </a:t>
            </a:r>
            <a:r>
              <a:rPr lang="fr-FR" sz="2400" dirty="0"/>
              <a:t>deux </a:t>
            </a:r>
            <a:r>
              <a:rPr lang="fr-FR" sz="2400" dirty="0" smtClean="0"/>
              <a:t>cadres avec couvain.  </a:t>
            </a:r>
          </a:p>
          <a:p>
            <a:r>
              <a:rPr lang="fr-FR" sz="2400" dirty="0" smtClean="0"/>
              <a:t>On  nourrit également </a:t>
            </a:r>
            <a:r>
              <a:rPr lang="fr-FR" sz="2400" dirty="0"/>
              <a:t> </a:t>
            </a:r>
            <a:r>
              <a:rPr lang="fr-FR" sz="2400" dirty="0" smtClean="0"/>
              <a:t>                                                                     Un mois </a:t>
            </a:r>
            <a:r>
              <a:rPr lang="fr-FR" sz="2400" dirty="0"/>
              <a:t>plus tard</a:t>
            </a:r>
            <a:r>
              <a:rPr lang="fr-FR" sz="2400" dirty="0" smtClean="0"/>
              <a:t>, si tout va bien, 1 à 3 </a:t>
            </a:r>
            <a:r>
              <a:rPr lang="fr-FR" sz="2400" dirty="0"/>
              <a:t>colonies </a:t>
            </a:r>
            <a:r>
              <a:rPr lang="fr-FR" sz="2400" dirty="0" smtClean="0"/>
              <a:t>s’ajouteront </a:t>
            </a:r>
            <a:r>
              <a:rPr lang="fr-FR" sz="2400" dirty="0"/>
              <a:t>au rucher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Continuer le </a:t>
            </a:r>
            <a:r>
              <a:rPr lang="fr-FR" sz="2400" dirty="0" err="1" smtClean="0"/>
              <a:t>nourrissement</a:t>
            </a:r>
            <a:r>
              <a:rPr lang="fr-FR" sz="2400" dirty="0" smtClean="0"/>
              <a:t> si besoin.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37887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76</Words>
  <Application>Microsoft Office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amesk</cp:lastModifiedBy>
  <cp:revision>70</cp:revision>
  <dcterms:created xsi:type="dcterms:W3CDTF">2018-04-29T15:47:45Z</dcterms:created>
  <dcterms:modified xsi:type="dcterms:W3CDTF">2018-09-17T17:41:10Z</dcterms:modified>
</cp:coreProperties>
</file>